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5"/>
  </p:notesMasterIdLst>
  <p:sldIdLst>
    <p:sldId id="256" r:id="rId2"/>
    <p:sldId id="268" r:id="rId3"/>
    <p:sldId id="257" r:id="rId4"/>
    <p:sldId id="258" r:id="rId5"/>
    <p:sldId id="259" r:id="rId6"/>
    <p:sldId id="260" r:id="rId7"/>
    <p:sldId id="262" r:id="rId8"/>
    <p:sldId id="263" r:id="rId9"/>
    <p:sldId id="264" r:id="rId10"/>
    <p:sldId id="266" r:id="rId11"/>
    <p:sldId id="270" r:id="rId12"/>
    <p:sldId id="271"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11" autoAdjust="0"/>
    <p:restoredTop sz="94660"/>
  </p:normalViewPr>
  <p:slideViewPr>
    <p:cSldViewPr snapToGrid="0">
      <p:cViewPr varScale="1">
        <p:scale>
          <a:sx n="88" d="100"/>
          <a:sy n="88" d="100"/>
        </p:scale>
        <p:origin x="533"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4C2C38-55B9-4D25-B0C4-C5D19574A7B6}" type="datetimeFigureOut">
              <a:rPr lang="en-GB" smtClean="0"/>
              <a:t>16/09/2025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0F861D-B828-4A55-A644-000EB912D401}" type="slidenum">
              <a:rPr lang="en-GB" smtClean="0"/>
              <a:t>‹#›</a:t>
            </a:fld>
            <a:endParaRPr lang="en-GB"/>
          </a:p>
        </p:txBody>
      </p:sp>
    </p:spTree>
    <p:extLst>
      <p:ext uri="{BB962C8B-B14F-4D97-AF65-F5344CB8AC3E}">
        <p14:creationId xmlns:p14="http://schemas.microsoft.com/office/powerpoint/2010/main" val="34404461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3:notes"/>
          <p:cNvSpPr txBox="1">
            <a:spLocks noGrp="1"/>
          </p:cNvSpPr>
          <p:nvPr>
            <p:ph type="body" idx="1"/>
          </p:nvPr>
        </p:nvSpPr>
        <p:spPr>
          <a:xfrm>
            <a:off x="673771" y="5118695"/>
            <a:ext cx="5390290" cy="484930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52" name="Google Shape;152;p3:notes"/>
          <p:cNvSpPr>
            <a:spLocks noGrp="1" noRot="1" noChangeAspect="1"/>
          </p:cNvSpPr>
          <p:nvPr>
            <p:ph type="sldImg" idx="2"/>
          </p:nvPr>
        </p:nvSpPr>
        <p:spPr>
          <a:xfrm>
            <a:off x="-222250" y="808038"/>
            <a:ext cx="7183438" cy="40417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923856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4:notes"/>
          <p:cNvSpPr txBox="1">
            <a:spLocks noGrp="1"/>
          </p:cNvSpPr>
          <p:nvPr>
            <p:ph type="body" idx="1"/>
          </p:nvPr>
        </p:nvSpPr>
        <p:spPr>
          <a:xfrm>
            <a:off x="673771" y="5118695"/>
            <a:ext cx="5390290" cy="484930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58" name="Google Shape;158;p4:notes"/>
          <p:cNvSpPr>
            <a:spLocks noGrp="1" noRot="1" noChangeAspect="1"/>
          </p:cNvSpPr>
          <p:nvPr>
            <p:ph type="sldImg" idx="2"/>
          </p:nvPr>
        </p:nvSpPr>
        <p:spPr>
          <a:xfrm>
            <a:off x="-222250" y="808038"/>
            <a:ext cx="7183438" cy="40417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58136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9/16/2025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9/16/2025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Year 4 </a:t>
            </a:r>
            <a:br>
              <a:rPr lang="en-GB" dirty="0"/>
            </a:br>
            <a:r>
              <a:rPr lang="en-GB" dirty="0"/>
              <a:t>Information Meeting</a:t>
            </a:r>
          </a:p>
        </p:txBody>
      </p:sp>
      <p:sp>
        <p:nvSpPr>
          <p:cNvPr id="3" name="Subtitle 2"/>
          <p:cNvSpPr>
            <a:spLocks noGrp="1"/>
          </p:cNvSpPr>
          <p:nvPr>
            <p:ph type="subTitle" idx="1"/>
          </p:nvPr>
        </p:nvSpPr>
        <p:spPr>
          <a:xfrm>
            <a:off x="1507066" y="4050833"/>
            <a:ext cx="8022827" cy="1096899"/>
          </a:xfrm>
        </p:spPr>
        <p:txBody>
          <a:bodyPr/>
          <a:lstStyle/>
          <a:p>
            <a:r>
              <a:rPr lang="en-GB" dirty="0">
                <a:solidFill>
                  <a:schemeClr val="tx1"/>
                </a:solidFill>
              </a:rPr>
              <a:t>Monday 15th September 2025</a:t>
            </a:r>
          </a:p>
        </p:txBody>
      </p:sp>
      <p:pic>
        <p:nvPicPr>
          <p:cNvPr id="4" name="image2.jpg" descr="St Lawrence Catholic Primary School (@school_lawrence) | Twitter"/>
          <p:cNvPicPr/>
          <p:nvPr/>
        </p:nvPicPr>
        <p:blipFill>
          <a:blip r:embed="rId2"/>
          <a:srcRect/>
          <a:stretch>
            <a:fillRect/>
          </a:stretch>
        </p:blipFill>
        <p:spPr>
          <a:xfrm>
            <a:off x="10930209" y="181655"/>
            <a:ext cx="1095375" cy="1095375"/>
          </a:xfrm>
          <a:prstGeom prst="rect">
            <a:avLst/>
          </a:prstGeom>
          <a:ln/>
        </p:spPr>
      </p:pic>
    </p:spTree>
    <p:extLst>
      <p:ext uri="{BB962C8B-B14F-4D97-AF65-F5344CB8AC3E}">
        <p14:creationId xmlns:p14="http://schemas.microsoft.com/office/powerpoint/2010/main" val="20928948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 Lawrence School Prayer</a:t>
            </a:r>
          </a:p>
        </p:txBody>
      </p:sp>
      <p:sp>
        <p:nvSpPr>
          <p:cNvPr id="3" name="Content Placeholder 2"/>
          <p:cNvSpPr>
            <a:spLocks noGrp="1"/>
          </p:cNvSpPr>
          <p:nvPr>
            <p:ph idx="1"/>
          </p:nvPr>
        </p:nvSpPr>
        <p:spPr>
          <a:xfrm>
            <a:off x="735523" y="1869644"/>
            <a:ext cx="8596668" cy="3880773"/>
          </a:xfrm>
        </p:spPr>
        <p:txBody>
          <a:bodyPr>
            <a:normAutofit fontScale="55000" lnSpcReduction="20000"/>
          </a:bodyPr>
          <a:lstStyle/>
          <a:p>
            <a:pPr marL="0" indent="0" algn="ctr">
              <a:buNone/>
            </a:pPr>
            <a:r>
              <a:rPr lang="en-GB" sz="3800" dirty="0"/>
              <a:t>Heavenly Father</a:t>
            </a:r>
          </a:p>
          <a:p>
            <a:pPr marL="0" indent="0" algn="ctr">
              <a:buNone/>
            </a:pPr>
            <a:endParaRPr lang="en-GB" sz="3800" dirty="0"/>
          </a:p>
          <a:p>
            <a:pPr marL="0" indent="0" algn="ctr">
              <a:buNone/>
            </a:pPr>
            <a:r>
              <a:rPr lang="en-GB" sz="3800" dirty="0"/>
              <a:t>We come to you today asking for your guidance, wisdom and support.</a:t>
            </a:r>
          </a:p>
          <a:p>
            <a:pPr marL="0" indent="0" algn="ctr">
              <a:buNone/>
            </a:pPr>
            <a:endParaRPr lang="en-GB" sz="3800" dirty="0"/>
          </a:p>
          <a:p>
            <a:pPr marL="0" indent="0" algn="ctr">
              <a:buNone/>
            </a:pPr>
            <a:r>
              <a:rPr lang="en-GB" sz="3800" dirty="0"/>
              <a:t>Bless the community of Saint Lawrence School as we work together under your guidance.</a:t>
            </a:r>
          </a:p>
          <a:p>
            <a:pPr marL="0" indent="0" algn="ctr">
              <a:buNone/>
            </a:pPr>
            <a:endParaRPr lang="en-GB" sz="3800" dirty="0"/>
          </a:p>
          <a:p>
            <a:pPr marL="0" indent="0" algn="ctr">
              <a:buNone/>
            </a:pPr>
            <a:r>
              <a:rPr lang="en-GB" sz="3800" dirty="0"/>
              <a:t>Amen</a:t>
            </a:r>
          </a:p>
          <a:p>
            <a:pPr marL="0" indent="0" algn="ctr">
              <a:buNone/>
            </a:pPr>
            <a:r>
              <a:rPr lang="en-GB" sz="3800" dirty="0"/>
              <a:t>Saint Lawrence,</a:t>
            </a:r>
          </a:p>
          <a:p>
            <a:pPr marL="0" indent="0" algn="ctr">
              <a:buNone/>
            </a:pPr>
            <a:r>
              <a:rPr lang="en-GB" sz="3800" dirty="0"/>
              <a:t>Patron Saint of students...Pray for us. </a:t>
            </a:r>
          </a:p>
          <a:p>
            <a:endParaRPr lang="en-GB" dirty="0"/>
          </a:p>
          <a:p>
            <a:endParaRPr lang="en-GB" dirty="0"/>
          </a:p>
        </p:txBody>
      </p:sp>
      <p:pic>
        <p:nvPicPr>
          <p:cNvPr id="4" name="image2.jpg" descr="St Lawrence Catholic Primary School (@school_lawrence) | Twitter"/>
          <p:cNvPicPr/>
          <p:nvPr/>
        </p:nvPicPr>
        <p:blipFill>
          <a:blip r:embed="rId2"/>
          <a:srcRect/>
          <a:stretch>
            <a:fillRect/>
          </a:stretch>
        </p:blipFill>
        <p:spPr>
          <a:xfrm>
            <a:off x="10930209" y="181655"/>
            <a:ext cx="1095375" cy="1095375"/>
          </a:xfrm>
          <a:prstGeom prst="rect">
            <a:avLst/>
          </a:prstGeom>
          <a:ln/>
        </p:spPr>
      </p:pic>
    </p:spTree>
    <p:extLst>
      <p:ext uri="{BB962C8B-B14F-4D97-AF65-F5344CB8AC3E}">
        <p14:creationId xmlns:p14="http://schemas.microsoft.com/office/powerpoint/2010/main" val="3764091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Year 4 Team</a:t>
            </a:r>
          </a:p>
        </p:txBody>
      </p:sp>
      <p:sp>
        <p:nvSpPr>
          <p:cNvPr id="3" name="Content Placeholder 2"/>
          <p:cNvSpPr>
            <a:spLocks noGrp="1"/>
          </p:cNvSpPr>
          <p:nvPr>
            <p:ph idx="1"/>
          </p:nvPr>
        </p:nvSpPr>
        <p:spPr>
          <a:xfrm>
            <a:off x="677334" y="1277030"/>
            <a:ext cx="8596668" cy="5023384"/>
          </a:xfrm>
        </p:spPr>
        <p:txBody>
          <a:bodyPr>
            <a:normAutofit/>
          </a:bodyPr>
          <a:lstStyle/>
          <a:p>
            <a:pPr marL="0" indent="0">
              <a:lnSpc>
                <a:spcPct val="200000"/>
              </a:lnSpc>
              <a:buNone/>
            </a:pPr>
            <a:r>
              <a:rPr lang="en-GB" sz="2800" b="1" dirty="0"/>
              <a:t>Mulberry Class  </a:t>
            </a:r>
          </a:p>
          <a:p>
            <a:pPr marL="0" indent="0">
              <a:lnSpc>
                <a:spcPct val="200000"/>
              </a:lnSpc>
              <a:buNone/>
            </a:pPr>
            <a:r>
              <a:rPr lang="en-GB" sz="2800" dirty="0"/>
              <a:t>Miss Taylor </a:t>
            </a:r>
          </a:p>
          <a:p>
            <a:pPr marL="0" indent="0">
              <a:lnSpc>
                <a:spcPct val="200000"/>
              </a:lnSpc>
              <a:buNone/>
            </a:pPr>
            <a:r>
              <a:rPr lang="en-GB" sz="2800"/>
              <a:t>Mrs Markham (am)  </a:t>
            </a:r>
            <a:r>
              <a:rPr lang="en-GB" sz="2800" dirty="0"/>
              <a:t>Mrs </a:t>
            </a:r>
            <a:r>
              <a:rPr lang="en-GB" sz="2800"/>
              <a:t>F Barreto (pm)</a:t>
            </a:r>
            <a:endParaRPr lang="en-GB" sz="2800" dirty="0"/>
          </a:p>
          <a:p>
            <a:pPr marL="0" indent="0">
              <a:lnSpc>
                <a:spcPct val="200000"/>
              </a:lnSpc>
              <a:buNone/>
            </a:pPr>
            <a:r>
              <a:rPr lang="en-GB" sz="2800" b="1" dirty="0"/>
              <a:t>Poplar Class </a:t>
            </a:r>
          </a:p>
          <a:p>
            <a:pPr marL="0" indent="0">
              <a:lnSpc>
                <a:spcPct val="200000"/>
              </a:lnSpc>
              <a:buNone/>
            </a:pPr>
            <a:r>
              <a:rPr lang="en-GB" sz="2800" dirty="0"/>
              <a:t>Mrs Nikolli and Mrs </a:t>
            </a:r>
            <a:r>
              <a:rPr lang="en-GB" sz="2800" dirty="0" err="1"/>
              <a:t>Wigmore</a:t>
            </a:r>
            <a:r>
              <a:rPr lang="en-GB" sz="2800" dirty="0"/>
              <a:t> </a:t>
            </a:r>
          </a:p>
        </p:txBody>
      </p:sp>
      <p:pic>
        <p:nvPicPr>
          <p:cNvPr id="4" name="image2.jpg" descr="St Lawrence Catholic Primary School (@school_lawrence) | Twitter"/>
          <p:cNvPicPr/>
          <p:nvPr/>
        </p:nvPicPr>
        <p:blipFill>
          <a:blip r:embed="rId2"/>
          <a:srcRect/>
          <a:stretch>
            <a:fillRect/>
          </a:stretch>
        </p:blipFill>
        <p:spPr>
          <a:xfrm>
            <a:off x="10930209" y="181655"/>
            <a:ext cx="1095375" cy="1095375"/>
          </a:xfrm>
          <a:prstGeom prst="rect">
            <a:avLst/>
          </a:prstGeom>
          <a:ln/>
        </p:spPr>
      </p:pic>
      <p:pic>
        <p:nvPicPr>
          <p:cNvPr id="8194" name="Picture 2" descr="348 Blackberry Mulberry Stock Vector Illustration and Royalty Free  Blackberry Mulberry Clip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72174">
            <a:off x="6911701" y="992698"/>
            <a:ext cx="2559344" cy="2132787"/>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Black poplar summer leaf clipart. Free download transparent .PNG | Creazill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9982783">
            <a:off x="6460086" y="3760417"/>
            <a:ext cx="2045522" cy="23343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79361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School life </a:t>
            </a:r>
          </a:p>
        </p:txBody>
      </p:sp>
      <p:sp>
        <p:nvSpPr>
          <p:cNvPr id="3" name="Content Placeholder 2"/>
          <p:cNvSpPr>
            <a:spLocks noGrp="1"/>
          </p:cNvSpPr>
          <p:nvPr>
            <p:ph idx="1"/>
          </p:nvPr>
        </p:nvSpPr>
        <p:spPr>
          <a:xfrm>
            <a:off x="677334" y="2160589"/>
            <a:ext cx="8596668" cy="5407160"/>
          </a:xfrm>
        </p:spPr>
        <p:txBody>
          <a:bodyPr>
            <a:normAutofit/>
          </a:bodyPr>
          <a:lstStyle/>
          <a:p>
            <a:pPr>
              <a:lnSpc>
                <a:spcPct val="150000"/>
              </a:lnSpc>
            </a:pPr>
            <a:r>
              <a:rPr lang="en-GB" sz="2000" dirty="0"/>
              <a:t>PE days - Monday and Thursday every week </a:t>
            </a:r>
          </a:p>
          <a:p>
            <a:pPr>
              <a:lnSpc>
                <a:spcPct val="150000"/>
              </a:lnSpc>
            </a:pPr>
            <a:r>
              <a:rPr lang="en-GB" sz="2000" dirty="0"/>
              <a:t>Ensure your child has their pencil case and reading diary in school each day.</a:t>
            </a:r>
          </a:p>
          <a:p>
            <a:pPr>
              <a:lnSpc>
                <a:spcPct val="150000"/>
              </a:lnSpc>
            </a:pPr>
            <a:r>
              <a:rPr lang="en-GB" sz="2000" dirty="0"/>
              <a:t>Children will need a waterproof coat in Winter weather.</a:t>
            </a:r>
          </a:p>
          <a:p>
            <a:pPr>
              <a:lnSpc>
                <a:spcPct val="150000"/>
              </a:lnSpc>
            </a:pPr>
            <a:r>
              <a:rPr lang="en-GB" sz="2000" dirty="0"/>
              <a:t>No jewellery should be worn to school.</a:t>
            </a:r>
          </a:p>
          <a:p>
            <a:pPr>
              <a:lnSpc>
                <a:spcPct val="150000"/>
              </a:lnSpc>
            </a:pPr>
            <a:r>
              <a:rPr lang="en-GB" sz="2000" dirty="0"/>
              <a:t>Please ensure school uniform is labelled with your child's name.</a:t>
            </a:r>
          </a:p>
        </p:txBody>
      </p:sp>
      <p:pic>
        <p:nvPicPr>
          <p:cNvPr id="4" name="image2.jpg" descr="St Lawrence Catholic Primary School (@school_lawrence) | Twitter"/>
          <p:cNvPicPr/>
          <p:nvPr/>
        </p:nvPicPr>
        <p:blipFill>
          <a:blip r:embed="rId2"/>
          <a:srcRect/>
          <a:stretch>
            <a:fillRect/>
          </a:stretch>
        </p:blipFill>
        <p:spPr>
          <a:xfrm>
            <a:off x="10930209" y="181655"/>
            <a:ext cx="1095375" cy="1095375"/>
          </a:xfrm>
          <a:prstGeom prst="rect">
            <a:avLst/>
          </a:prstGeom>
          <a:ln/>
        </p:spPr>
      </p:pic>
      <p:pic>
        <p:nvPicPr>
          <p:cNvPr id="7170" name="Picture 2" descr="54,885 Primary School Illustrations &amp; Clip Art - iSto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7204" y="1169990"/>
            <a:ext cx="1786347" cy="12930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87602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Behaviour</a:t>
            </a:r>
          </a:p>
        </p:txBody>
      </p:sp>
      <p:sp>
        <p:nvSpPr>
          <p:cNvPr id="3" name="Content Placeholder 2"/>
          <p:cNvSpPr>
            <a:spLocks noGrp="1"/>
          </p:cNvSpPr>
          <p:nvPr>
            <p:ph idx="1"/>
          </p:nvPr>
        </p:nvSpPr>
        <p:spPr>
          <a:xfrm>
            <a:off x="677334" y="1742577"/>
            <a:ext cx="8596668" cy="3880773"/>
          </a:xfrm>
        </p:spPr>
        <p:txBody>
          <a:bodyPr>
            <a:normAutofit/>
          </a:bodyPr>
          <a:lstStyle/>
          <a:p>
            <a:pPr>
              <a:lnSpc>
                <a:spcPct val="150000"/>
              </a:lnSpc>
            </a:pPr>
            <a:r>
              <a:rPr lang="en-GB" b="1" u="sng" dirty="0"/>
              <a:t>Good to be green</a:t>
            </a:r>
            <a:r>
              <a:rPr lang="en-GB" dirty="0"/>
              <a:t/>
            </a:r>
            <a:br>
              <a:rPr lang="en-GB" dirty="0"/>
            </a:br>
            <a:r>
              <a:rPr lang="en-GB" dirty="0"/>
              <a:t>We are still promoting being green each day at school. If a pupil is green for  the whole week, they will receive a stamp in their reading diary on a Friday.</a:t>
            </a:r>
            <a:br>
              <a:rPr lang="en-GB" dirty="0"/>
            </a:br>
            <a:r>
              <a:rPr lang="en-GB" dirty="0"/>
              <a:t/>
            </a:r>
            <a:br>
              <a:rPr lang="en-GB" dirty="0"/>
            </a:br>
            <a:r>
              <a:rPr lang="en-GB" dirty="0"/>
              <a:t>If they receive a yellow or red card, they must complete their reflection letter at school.</a:t>
            </a:r>
            <a:br>
              <a:rPr lang="en-GB" dirty="0"/>
            </a:br>
            <a:r>
              <a:rPr lang="en-GB" dirty="0"/>
              <a:t> </a:t>
            </a:r>
          </a:p>
        </p:txBody>
      </p:sp>
      <p:pic>
        <p:nvPicPr>
          <p:cNvPr id="4" name="Picture 2" descr="How Good To Be Green behaviour system works | Riverview Junior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67488" y="4721650"/>
            <a:ext cx="2417763" cy="180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2.jpg" descr="St Lawrence Catholic Primary School (@school_lawrence) | Twitter"/>
          <p:cNvPicPr/>
          <p:nvPr/>
        </p:nvPicPr>
        <p:blipFill>
          <a:blip r:embed="rId3"/>
          <a:srcRect/>
          <a:stretch>
            <a:fillRect/>
          </a:stretch>
        </p:blipFill>
        <p:spPr>
          <a:xfrm>
            <a:off x="10930209" y="181655"/>
            <a:ext cx="1095375" cy="1095375"/>
          </a:xfrm>
          <a:prstGeom prst="rect">
            <a:avLst/>
          </a:prstGeom>
          <a:ln/>
        </p:spPr>
      </p:pic>
    </p:spTree>
    <p:extLst>
      <p:ext uri="{BB962C8B-B14F-4D97-AF65-F5344CB8AC3E}">
        <p14:creationId xmlns:p14="http://schemas.microsoft.com/office/powerpoint/2010/main" val="9256706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16630"/>
            <a:ext cx="8596668" cy="1320800"/>
          </a:xfrm>
        </p:spPr>
        <p:txBody>
          <a:bodyPr/>
          <a:lstStyle/>
          <a:p>
            <a:r>
              <a:rPr lang="en-GB" dirty="0"/>
              <a:t>Contacting School</a:t>
            </a:r>
          </a:p>
        </p:txBody>
      </p:sp>
      <p:sp>
        <p:nvSpPr>
          <p:cNvPr id="3" name="Content Placeholder 2"/>
          <p:cNvSpPr>
            <a:spLocks noGrp="1"/>
          </p:cNvSpPr>
          <p:nvPr>
            <p:ph idx="1"/>
          </p:nvPr>
        </p:nvSpPr>
        <p:spPr>
          <a:xfrm>
            <a:off x="677334" y="1937430"/>
            <a:ext cx="8596668" cy="3880773"/>
          </a:xfrm>
        </p:spPr>
        <p:txBody>
          <a:bodyPr>
            <a:noAutofit/>
          </a:bodyPr>
          <a:lstStyle/>
          <a:p>
            <a:pPr>
              <a:lnSpc>
                <a:spcPct val="150000"/>
              </a:lnSpc>
            </a:pPr>
            <a:r>
              <a:rPr lang="en-GB" b="1" u="sng" dirty="0"/>
              <a:t>School App</a:t>
            </a:r>
            <a:r>
              <a:rPr lang="en-GB" dirty="0"/>
              <a:t/>
            </a:r>
            <a:br>
              <a:rPr lang="en-GB" dirty="0"/>
            </a:br>
            <a:r>
              <a:rPr lang="en-GB" dirty="0"/>
              <a:t>Any important information is now shared through the ‘SCHOOL APP’. Be sure to check for messages. </a:t>
            </a:r>
          </a:p>
          <a:p>
            <a:pPr>
              <a:lnSpc>
                <a:spcPct val="150000"/>
              </a:lnSpc>
            </a:pPr>
            <a:r>
              <a:rPr lang="en-GB" dirty="0"/>
              <a:t>Any emails about absence need to be directed to –</a:t>
            </a:r>
          </a:p>
          <a:p>
            <a:pPr marL="0" indent="0" algn="ctr">
              <a:lnSpc>
                <a:spcPct val="150000"/>
              </a:lnSpc>
              <a:buNone/>
            </a:pPr>
            <a:r>
              <a:rPr lang="en-GB" u="sng" dirty="0">
                <a:solidFill>
                  <a:srgbClr val="00B0F0"/>
                </a:solidFill>
              </a:rPr>
              <a:t>office@st-lawrence.hounslow.sch.uk</a:t>
            </a:r>
            <a:endParaRPr lang="en-GB" dirty="0">
              <a:solidFill>
                <a:srgbClr val="00B0F0"/>
              </a:solidFill>
            </a:endParaRPr>
          </a:p>
        </p:txBody>
      </p:sp>
      <p:pic>
        <p:nvPicPr>
          <p:cNvPr id="4" name="image2.jpg" descr="St Lawrence Catholic Primary School (@school_lawrence) | Twitter"/>
          <p:cNvPicPr/>
          <p:nvPr/>
        </p:nvPicPr>
        <p:blipFill>
          <a:blip r:embed="rId2"/>
          <a:srcRect/>
          <a:stretch>
            <a:fillRect/>
          </a:stretch>
        </p:blipFill>
        <p:spPr>
          <a:xfrm>
            <a:off x="10930209" y="181655"/>
            <a:ext cx="1095375" cy="1095375"/>
          </a:xfrm>
          <a:prstGeom prst="rect">
            <a:avLst/>
          </a:prstGeom>
          <a:ln/>
        </p:spPr>
      </p:pic>
      <p:pic>
        <p:nvPicPr>
          <p:cNvPr id="6146" name="Picture 2" descr="Year 5 | West Park Primary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7592" y="181655"/>
            <a:ext cx="1692079" cy="21545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34294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742" y="68942"/>
            <a:ext cx="8867260" cy="1320800"/>
          </a:xfrm>
        </p:spPr>
        <p:txBody>
          <a:bodyPr>
            <a:normAutofit/>
          </a:bodyPr>
          <a:lstStyle/>
          <a:p>
            <a:r>
              <a:rPr lang="en-GB" sz="3000" dirty="0"/>
              <a:t>Wider Curriculum in Year 4 – Autumn Term</a:t>
            </a:r>
          </a:p>
        </p:txBody>
      </p:sp>
      <p:sp>
        <p:nvSpPr>
          <p:cNvPr id="3" name="Content Placeholder 2"/>
          <p:cNvSpPr>
            <a:spLocks noGrp="1"/>
          </p:cNvSpPr>
          <p:nvPr>
            <p:ph idx="1"/>
          </p:nvPr>
        </p:nvSpPr>
        <p:spPr>
          <a:xfrm>
            <a:off x="677334" y="519617"/>
            <a:ext cx="8596668" cy="3880773"/>
          </a:xfrm>
        </p:spPr>
        <p:txBody>
          <a:bodyPr>
            <a:noAutofit/>
          </a:bodyPr>
          <a:lstStyle/>
          <a:p>
            <a:pPr>
              <a:lnSpc>
                <a:spcPct val="150000"/>
              </a:lnSpc>
              <a:buFont typeface="Wingdings" panose="05000000000000000000" pitchFamily="2" charset="2"/>
              <a:buChar char="Ø"/>
            </a:pPr>
            <a:r>
              <a:rPr lang="en-GB" dirty="0"/>
              <a:t>RE – Creation and Covenant and Prophecy and Promise. </a:t>
            </a:r>
          </a:p>
          <a:p>
            <a:pPr>
              <a:lnSpc>
                <a:spcPct val="150000"/>
              </a:lnSpc>
              <a:buFont typeface="Wingdings" panose="05000000000000000000" pitchFamily="2" charset="2"/>
              <a:buChar char="Ø"/>
            </a:pPr>
            <a:r>
              <a:rPr lang="en-GB" dirty="0"/>
              <a:t>PE – Tennis, Rugby, Gymnastics, Netball</a:t>
            </a:r>
          </a:p>
          <a:p>
            <a:pPr>
              <a:lnSpc>
                <a:spcPct val="150000"/>
              </a:lnSpc>
              <a:buFont typeface="Wingdings" panose="05000000000000000000" pitchFamily="2" charset="2"/>
              <a:buChar char="Ø"/>
            </a:pPr>
            <a:r>
              <a:rPr lang="en-GB" dirty="0"/>
              <a:t>Computing – Online Safety, Unpacking Hardware &amp; Software</a:t>
            </a:r>
          </a:p>
          <a:p>
            <a:pPr>
              <a:lnSpc>
                <a:spcPct val="150000"/>
              </a:lnSpc>
              <a:buFont typeface="Wingdings" panose="05000000000000000000" pitchFamily="2" charset="2"/>
              <a:buChar char="Ø"/>
            </a:pPr>
            <a:r>
              <a:rPr lang="en-GB" dirty="0"/>
              <a:t>     Animation, Logo</a:t>
            </a:r>
          </a:p>
          <a:p>
            <a:pPr>
              <a:lnSpc>
                <a:spcPct val="150000"/>
              </a:lnSpc>
              <a:buFont typeface="Wingdings" panose="05000000000000000000" pitchFamily="2" charset="2"/>
              <a:buChar char="Ø"/>
            </a:pPr>
            <a:r>
              <a:rPr lang="en-GB" dirty="0"/>
              <a:t>     Science –Group and classify living thing, States of matter </a:t>
            </a:r>
          </a:p>
          <a:p>
            <a:pPr>
              <a:lnSpc>
                <a:spcPct val="150000"/>
              </a:lnSpc>
              <a:buFont typeface="Wingdings" panose="05000000000000000000" pitchFamily="2" charset="2"/>
              <a:buChar char="Ø"/>
            </a:pPr>
            <a:r>
              <a:rPr lang="en-GB" dirty="0"/>
              <a:t>Geography –Where does our food come from?</a:t>
            </a:r>
          </a:p>
          <a:p>
            <a:pPr>
              <a:lnSpc>
                <a:spcPct val="150000"/>
              </a:lnSpc>
              <a:buFont typeface="Wingdings" panose="05000000000000000000" pitchFamily="2" charset="2"/>
              <a:buChar char="Ø"/>
            </a:pPr>
            <a:r>
              <a:rPr lang="en-GB" dirty="0"/>
              <a:t>     History-How have children's lives changed?</a:t>
            </a:r>
          </a:p>
          <a:p>
            <a:pPr>
              <a:lnSpc>
                <a:spcPct val="150000"/>
              </a:lnSpc>
              <a:buFont typeface="Wingdings" panose="05000000000000000000" pitchFamily="2" charset="2"/>
              <a:buChar char="Ø"/>
            </a:pPr>
            <a:r>
              <a:rPr lang="en-GB" dirty="0"/>
              <a:t>Art/DT –Drawing: Exploring tone, texture and proportion, Electrical Systems, Carnival Lanterns </a:t>
            </a:r>
          </a:p>
          <a:p>
            <a:pPr>
              <a:lnSpc>
                <a:spcPct val="150000"/>
              </a:lnSpc>
              <a:buFont typeface="Wingdings" panose="05000000000000000000" pitchFamily="2" charset="2"/>
              <a:buChar char="Ø"/>
            </a:pPr>
            <a:r>
              <a:rPr lang="en-GB" dirty="0"/>
              <a:t>Music – Mamma Mia, Glockenspiel </a:t>
            </a:r>
          </a:p>
          <a:p>
            <a:pPr>
              <a:lnSpc>
                <a:spcPct val="150000"/>
              </a:lnSpc>
              <a:buFont typeface="Wingdings" panose="05000000000000000000" pitchFamily="2" charset="2"/>
              <a:buChar char="Ø"/>
            </a:pPr>
            <a:r>
              <a:rPr lang="en-GB" dirty="0"/>
              <a:t>MFL – Italian – Greetings, Christmas and Italian Traditions</a:t>
            </a:r>
          </a:p>
          <a:p>
            <a:pPr>
              <a:lnSpc>
                <a:spcPct val="150000"/>
              </a:lnSpc>
              <a:buFont typeface="Wingdings" panose="05000000000000000000" pitchFamily="2" charset="2"/>
              <a:buChar char="Ø"/>
            </a:pPr>
            <a:r>
              <a:rPr lang="en-GB" dirty="0"/>
              <a:t>PSHE – Me, My Body, My Health Including Puberty, Emotional Wellbeing   </a:t>
            </a:r>
          </a:p>
          <a:p>
            <a:pPr>
              <a:lnSpc>
                <a:spcPct val="150000"/>
              </a:lnSpc>
            </a:pPr>
            <a:endParaRPr lang="en-GB" dirty="0"/>
          </a:p>
          <a:p>
            <a:pPr marL="0" indent="0">
              <a:lnSpc>
                <a:spcPct val="150000"/>
              </a:lnSpc>
              <a:buNone/>
            </a:pPr>
            <a:endParaRPr lang="en-GB" dirty="0"/>
          </a:p>
        </p:txBody>
      </p:sp>
      <p:pic>
        <p:nvPicPr>
          <p:cNvPr id="4" name="image2.jpg" descr="St Lawrence Catholic Primary School (@school_lawrence) | Twitter"/>
          <p:cNvPicPr/>
          <p:nvPr/>
        </p:nvPicPr>
        <p:blipFill>
          <a:blip r:embed="rId2"/>
          <a:srcRect/>
          <a:stretch>
            <a:fillRect/>
          </a:stretch>
        </p:blipFill>
        <p:spPr>
          <a:xfrm>
            <a:off x="10930209" y="181655"/>
            <a:ext cx="1095375" cy="1095375"/>
          </a:xfrm>
          <a:prstGeom prst="rect">
            <a:avLst/>
          </a:prstGeom>
          <a:ln/>
        </p:spPr>
      </p:pic>
      <p:pic>
        <p:nvPicPr>
          <p:cNvPr id="5124" name="Picture 4" descr="Henbury View First School - Our Curriculu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8018" y="2171414"/>
            <a:ext cx="2941294" cy="19616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05192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32764"/>
            <a:ext cx="8596668" cy="1320800"/>
          </a:xfrm>
        </p:spPr>
        <p:txBody>
          <a:bodyPr/>
          <a:lstStyle/>
          <a:p>
            <a:r>
              <a:rPr lang="en-GB" dirty="0"/>
              <a:t>Homework </a:t>
            </a:r>
          </a:p>
        </p:txBody>
      </p:sp>
      <p:sp>
        <p:nvSpPr>
          <p:cNvPr id="3" name="Content Placeholder 2"/>
          <p:cNvSpPr>
            <a:spLocks noGrp="1"/>
          </p:cNvSpPr>
          <p:nvPr>
            <p:ph idx="1"/>
          </p:nvPr>
        </p:nvSpPr>
        <p:spPr>
          <a:xfrm>
            <a:off x="601833" y="1144202"/>
            <a:ext cx="8596668" cy="5381034"/>
          </a:xfrm>
        </p:spPr>
        <p:txBody>
          <a:bodyPr>
            <a:normAutofit fontScale="55000" lnSpcReduction="20000"/>
          </a:bodyPr>
          <a:lstStyle/>
          <a:p>
            <a:pPr marL="0" indent="0">
              <a:buNone/>
            </a:pPr>
            <a:r>
              <a:rPr lang="en-GB" sz="3500" b="1" u="sng" dirty="0"/>
              <a:t>Reading</a:t>
            </a:r>
            <a:r>
              <a:rPr lang="en-GB" sz="3500" dirty="0"/>
              <a:t> </a:t>
            </a:r>
          </a:p>
          <a:p>
            <a:r>
              <a:rPr lang="en-GB" sz="3500" dirty="0"/>
              <a:t>The importance of reading on a regular basis is encouraged through all years in KS2. All children should be encouraged to read or be read to every night from a wide range of texts e.g. non-fiction, poetry, plays, stories. Aim for 15 mins at least.</a:t>
            </a:r>
          </a:p>
          <a:p>
            <a:r>
              <a:rPr lang="en-GB" sz="3500" dirty="0"/>
              <a:t>This year we have a joint homework and reading diary once again. Please feel free to comment in the diary. In Year 4, the children must complete 4 reading entries each week and the diary must be signed by an adult. The reading entries will be checked by the class teacher every week.</a:t>
            </a:r>
          </a:p>
          <a:p>
            <a:r>
              <a:rPr lang="en-GB" sz="3500" dirty="0"/>
              <a:t>Your child is welcome to read a book from home or the library as well as being able to choose from the class library. </a:t>
            </a:r>
          </a:p>
          <a:p>
            <a:r>
              <a:rPr lang="en-GB" sz="3500" dirty="0"/>
              <a:t>Pupils will be given two reading books each week appropriate to their reading level. These will be changed on specific days according to your child’s house colour:</a:t>
            </a:r>
          </a:p>
          <a:p>
            <a:r>
              <a:rPr lang="en-GB" sz="3500" dirty="0"/>
              <a:t>Monday        </a:t>
            </a:r>
            <a:r>
              <a:rPr lang="en-GB" sz="3500" dirty="0">
                <a:solidFill>
                  <a:srgbClr val="0070C0"/>
                </a:solidFill>
              </a:rPr>
              <a:t>St. Bernadette </a:t>
            </a:r>
          </a:p>
          <a:p>
            <a:r>
              <a:rPr lang="en-GB" sz="3500" dirty="0"/>
              <a:t>Tuesday       </a:t>
            </a:r>
            <a:r>
              <a:rPr lang="en-GB" sz="3500" dirty="0">
                <a:solidFill>
                  <a:srgbClr val="FFC000"/>
                </a:solidFill>
              </a:rPr>
              <a:t>St. Clare</a:t>
            </a:r>
          </a:p>
          <a:p>
            <a:r>
              <a:rPr lang="en-GB" sz="3500" dirty="0"/>
              <a:t>Wednesday  </a:t>
            </a:r>
            <a:r>
              <a:rPr lang="en-GB" sz="3500" dirty="0">
                <a:solidFill>
                  <a:schemeClr val="accent2"/>
                </a:solidFill>
              </a:rPr>
              <a:t>St. Francis </a:t>
            </a:r>
          </a:p>
          <a:p>
            <a:r>
              <a:rPr lang="en-GB" sz="3500" dirty="0"/>
              <a:t>Thursday     </a:t>
            </a:r>
            <a:r>
              <a:rPr lang="en-GB" sz="3500" dirty="0">
                <a:solidFill>
                  <a:srgbClr val="FF0000"/>
                </a:solidFill>
              </a:rPr>
              <a:t>St Martin </a:t>
            </a:r>
            <a:endParaRPr lang="en-GB" dirty="0">
              <a:solidFill>
                <a:srgbClr val="FF0000"/>
              </a:solidFill>
            </a:endParaRPr>
          </a:p>
          <a:p>
            <a:endParaRPr lang="en-GB" dirty="0"/>
          </a:p>
        </p:txBody>
      </p:sp>
      <p:pic>
        <p:nvPicPr>
          <p:cNvPr id="4" name="image2.jpg" descr="St Lawrence Catholic Primary School (@school_lawrence) | Twitter"/>
          <p:cNvPicPr/>
          <p:nvPr/>
        </p:nvPicPr>
        <p:blipFill>
          <a:blip r:embed="rId2"/>
          <a:srcRect/>
          <a:stretch>
            <a:fillRect/>
          </a:stretch>
        </p:blipFill>
        <p:spPr>
          <a:xfrm>
            <a:off x="10930209" y="181655"/>
            <a:ext cx="1095375" cy="1095375"/>
          </a:xfrm>
          <a:prstGeom prst="rect">
            <a:avLst/>
          </a:prstGeom>
          <a:ln/>
        </p:spPr>
      </p:pic>
    </p:spTree>
    <p:extLst>
      <p:ext uri="{BB962C8B-B14F-4D97-AF65-F5344CB8AC3E}">
        <p14:creationId xmlns:p14="http://schemas.microsoft.com/office/powerpoint/2010/main" val="9676231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Homework </a:t>
            </a:r>
          </a:p>
        </p:txBody>
      </p:sp>
      <p:sp>
        <p:nvSpPr>
          <p:cNvPr id="3" name="Content Placeholder 2"/>
          <p:cNvSpPr>
            <a:spLocks noGrp="1"/>
          </p:cNvSpPr>
          <p:nvPr>
            <p:ph idx="1"/>
          </p:nvPr>
        </p:nvSpPr>
        <p:spPr>
          <a:xfrm>
            <a:off x="677334" y="1594532"/>
            <a:ext cx="9258518" cy="4646012"/>
          </a:xfrm>
        </p:spPr>
        <p:txBody>
          <a:bodyPr>
            <a:normAutofit/>
          </a:bodyPr>
          <a:lstStyle/>
          <a:p>
            <a:pPr marL="0" indent="0">
              <a:buNone/>
            </a:pPr>
            <a:r>
              <a:rPr lang="en-GB" b="1" u="sng" dirty="0"/>
              <a:t>Homework tasks </a:t>
            </a:r>
          </a:p>
          <a:p>
            <a:r>
              <a:rPr lang="en-GB" dirty="0"/>
              <a:t>All children will receive weekly tasks in spellings, times tables/arithmetic, Mathletics and reading comprehension. On completion of homework, parents are requested to sign their child’s diary.</a:t>
            </a:r>
          </a:p>
          <a:p>
            <a:pPr marL="0" indent="0">
              <a:buNone/>
            </a:pPr>
            <a:endParaRPr lang="en-GB" dirty="0"/>
          </a:p>
          <a:p>
            <a:r>
              <a:rPr lang="en-GB" dirty="0"/>
              <a:t>This year we are putting a big focus on Times tables, which will be part of your child’s homework every week. It is essential that your child learn all their multiplication tables by heart so they can be used in other areas of the subject and in the Yr 4 statutory Multiplication Tables Check (MCT). Please also continue to use Times Tables Rock stars to practise this with them.</a:t>
            </a:r>
          </a:p>
          <a:p>
            <a:pPr marL="0" indent="0">
              <a:buNone/>
            </a:pPr>
            <a:endParaRPr lang="en-GB" dirty="0"/>
          </a:p>
          <a:p>
            <a:r>
              <a:rPr lang="en-GB" dirty="0"/>
              <a:t>Homework will be given on a Friday to be returned the following Tuesday. </a:t>
            </a:r>
          </a:p>
        </p:txBody>
      </p:sp>
      <p:pic>
        <p:nvPicPr>
          <p:cNvPr id="4" name="image2.jpg" descr="St Lawrence Catholic Primary School (@school_lawrence) | Twitter"/>
          <p:cNvPicPr/>
          <p:nvPr/>
        </p:nvPicPr>
        <p:blipFill>
          <a:blip r:embed="rId2"/>
          <a:srcRect/>
          <a:stretch>
            <a:fillRect/>
          </a:stretch>
        </p:blipFill>
        <p:spPr>
          <a:xfrm>
            <a:off x="10930209" y="181655"/>
            <a:ext cx="1095375" cy="1095375"/>
          </a:xfrm>
          <a:prstGeom prst="rect">
            <a:avLst/>
          </a:prstGeom>
          <a:ln/>
        </p:spPr>
      </p:pic>
      <p:sp>
        <p:nvSpPr>
          <p:cNvPr id="5" name="AutoShape 2" descr="Times Tables Rock Stars: Play"/>
          <p:cNvSpPr>
            <a:spLocks noChangeAspect="1" noChangeArrowheads="1"/>
          </p:cNvSpPr>
          <p:nvPr/>
        </p:nvSpPr>
        <p:spPr bwMode="auto">
          <a:xfrm>
            <a:off x="-12152116" y="-4939299"/>
            <a:ext cx="45719"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76" name="Picture 4" descr="TTRS New Logo - Tagtiv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6966" y="555850"/>
            <a:ext cx="1451213" cy="103868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Mathletics (educational software) - Wikipedi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56220" y="609600"/>
            <a:ext cx="1275633" cy="899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45611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Homework Queries</a:t>
            </a:r>
          </a:p>
        </p:txBody>
      </p:sp>
      <p:sp>
        <p:nvSpPr>
          <p:cNvPr id="3" name="Content Placeholder 2"/>
          <p:cNvSpPr>
            <a:spLocks noGrp="1"/>
          </p:cNvSpPr>
          <p:nvPr>
            <p:ph idx="1"/>
          </p:nvPr>
        </p:nvSpPr>
        <p:spPr/>
        <p:txBody>
          <a:bodyPr>
            <a:normAutofit/>
          </a:bodyPr>
          <a:lstStyle/>
          <a:p>
            <a:r>
              <a:rPr lang="en-GB" sz="2000" dirty="0"/>
              <a:t>If your child is struggling with an area in their homework, do not hesitate to email and let the class teacher know and we can help them.</a:t>
            </a:r>
          </a:p>
          <a:p>
            <a:pPr marL="0" indent="0">
              <a:buNone/>
            </a:pPr>
            <a:endParaRPr lang="en-GB" sz="2000" dirty="0"/>
          </a:p>
          <a:p>
            <a:r>
              <a:rPr lang="en-GB" sz="2000" dirty="0"/>
              <a:t>All of your child’s log-ins for the online platforms are stuck in the front of their reading diary. </a:t>
            </a:r>
          </a:p>
        </p:txBody>
      </p:sp>
      <p:pic>
        <p:nvPicPr>
          <p:cNvPr id="4" name="image2.jpg" descr="St Lawrence Catholic Primary School (@school_lawrence) | Twitter"/>
          <p:cNvPicPr/>
          <p:nvPr/>
        </p:nvPicPr>
        <p:blipFill>
          <a:blip r:embed="rId2"/>
          <a:srcRect/>
          <a:stretch>
            <a:fillRect/>
          </a:stretch>
        </p:blipFill>
        <p:spPr>
          <a:xfrm>
            <a:off x="10930209" y="181655"/>
            <a:ext cx="1095375" cy="1095375"/>
          </a:xfrm>
          <a:prstGeom prst="rect">
            <a:avLst/>
          </a:prstGeom>
          <a:ln/>
        </p:spPr>
      </p:pic>
    </p:spTree>
    <p:extLst>
      <p:ext uri="{BB962C8B-B14F-4D97-AF65-F5344CB8AC3E}">
        <p14:creationId xmlns:p14="http://schemas.microsoft.com/office/powerpoint/2010/main" val="8456966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3"/>
          <p:cNvSpPr/>
          <p:nvPr/>
        </p:nvSpPr>
        <p:spPr>
          <a:xfrm>
            <a:off x="1086521" y="1430062"/>
            <a:ext cx="9111727" cy="4093388"/>
          </a:xfrm>
          <a:prstGeom prst="rect">
            <a:avLst/>
          </a:prstGeom>
          <a:noFill/>
          <a:ln>
            <a:noFill/>
          </a:ln>
        </p:spPr>
        <p:txBody>
          <a:bodyPr spcFirstLastPara="1" wrap="square" lIns="91425" tIns="45700" rIns="91425" bIns="45700" anchor="t" anchorCtr="0">
            <a:spAutoFit/>
          </a:bodyPr>
          <a:lstStyle/>
          <a:p>
            <a:pPr marL="342900" lvl="0" indent="-342900">
              <a:buFont typeface="Arial" panose="020B0604020202020204" pitchFamily="34" charset="0"/>
              <a:buChar char="•"/>
            </a:pPr>
            <a:r>
              <a:rPr lang="en-GB" sz="2000" dirty="0">
                <a:solidFill>
                  <a:srgbClr val="000000"/>
                </a:solidFill>
                <a:ea typeface="Comic Sans MS"/>
                <a:cs typeface="Monster Phonics Regular" panose="02000000000000000000" pitchFamily="50" charset="0"/>
                <a:sym typeface="Comic Sans MS"/>
              </a:rPr>
              <a:t>Throughout the year the children are assessed termly in Reading, Writing, Maths, Science </a:t>
            </a:r>
            <a:r>
              <a:rPr lang="en-GB" sz="2000" dirty="0">
                <a:ea typeface="Comic Sans MS"/>
                <a:cs typeface="Monster Phonics Regular" panose="02000000000000000000" pitchFamily="50" charset="0"/>
                <a:sym typeface="Comic Sans MS"/>
              </a:rPr>
              <a:t>and </a:t>
            </a:r>
            <a:r>
              <a:rPr lang="en-GB" sz="2000" dirty="0">
                <a:solidFill>
                  <a:srgbClr val="000000"/>
                </a:solidFill>
                <a:ea typeface="Comic Sans MS"/>
                <a:cs typeface="Monster Phonics Regular" panose="02000000000000000000" pitchFamily="50" charset="0"/>
                <a:sym typeface="Comic Sans MS"/>
              </a:rPr>
              <a:t>RE. All children will be assessed using one of the judgements below. </a:t>
            </a:r>
            <a:endParaRPr lang="en-GB" sz="2000" dirty="0">
              <a:ea typeface="Comic Sans MS"/>
              <a:cs typeface="Monster Phonics Regular" panose="02000000000000000000" pitchFamily="50" charset="0"/>
              <a:sym typeface="Comic Sans MS"/>
            </a:endParaRPr>
          </a:p>
          <a:p>
            <a:pPr marL="342900" lvl="0" indent="-342900">
              <a:buFont typeface="Arial" panose="020B0604020202020204" pitchFamily="34" charset="0"/>
              <a:buChar char="•"/>
            </a:pPr>
            <a:endParaRPr lang="en-GB" sz="2000" b="1" dirty="0">
              <a:solidFill>
                <a:srgbClr val="000000"/>
              </a:solidFill>
              <a:ea typeface="Comic Sans MS"/>
              <a:cs typeface="Monster Phonics Regular" panose="02000000000000000000" pitchFamily="50" charset="0"/>
              <a:sym typeface="Comic Sans MS"/>
            </a:endParaRPr>
          </a:p>
          <a:p>
            <a:pPr lvl="0"/>
            <a:r>
              <a:rPr lang="en-GB" sz="2000" b="1" dirty="0">
                <a:solidFill>
                  <a:srgbClr val="FF0000"/>
                </a:solidFill>
                <a:ea typeface="Comic Sans MS"/>
                <a:cs typeface="Monster Phonics Regular" panose="02000000000000000000" pitchFamily="50" charset="0"/>
                <a:sym typeface="Comic Sans MS"/>
              </a:rPr>
              <a:t>Your child therefore will be assessed at:</a:t>
            </a:r>
          </a:p>
          <a:p>
            <a:pPr lvl="0"/>
            <a:r>
              <a:rPr lang="en-GB" sz="2000" b="1" dirty="0">
                <a:solidFill>
                  <a:srgbClr val="FF0000"/>
                </a:solidFill>
                <a:ea typeface="Comic Sans MS"/>
                <a:cs typeface="Monster Phonics Regular" panose="02000000000000000000" pitchFamily="50" charset="0"/>
                <a:sym typeface="Comic Sans MS"/>
              </a:rPr>
              <a:t>Well Below Expected</a:t>
            </a:r>
          </a:p>
          <a:p>
            <a:pPr lvl="0"/>
            <a:r>
              <a:rPr lang="en-GB" sz="2000" b="1" dirty="0">
                <a:solidFill>
                  <a:srgbClr val="FF6600"/>
                </a:solidFill>
                <a:ea typeface="Comic Sans MS"/>
                <a:cs typeface="Monster Phonics Regular" panose="02000000000000000000" pitchFamily="50" charset="0"/>
                <a:sym typeface="Comic Sans MS"/>
              </a:rPr>
              <a:t>Below Expected</a:t>
            </a:r>
          </a:p>
          <a:p>
            <a:pPr lvl="0"/>
            <a:r>
              <a:rPr lang="en-GB" sz="2000" b="1" dirty="0">
                <a:solidFill>
                  <a:srgbClr val="CC9900"/>
                </a:solidFill>
                <a:ea typeface="Comic Sans MS"/>
                <a:cs typeface="Monster Phonics Regular" panose="02000000000000000000" pitchFamily="50" charset="0"/>
                <a:sym typeface="Comic Sans MS"/>
              </a:rPr>
              <a:t>Just Below Expected</a:t>
            </a:r>
          </a:p>
          <a:p>
            <a:pPr lvl="0"/>
            <a:r>
              <a:rPr lang="en-GB" sz="2000" b="1" dirty="0">
                <a:solidFill>
                  <a:srgbClr val="00B050"/>
                </a:solidFill>
                <a:ea typeface="Comic Sans MS"/>
                <a:cs typeface="Monster Phonics Regular" panose="02000000000000000000" pitchFamily="50" charset="0"/>
                <a:sym typeface="Comic Sans MS"/>
              </a:rPr>
              <a:t>On Track Expected</a:t>
            </a:r>
          </a:p>
          <a:p>
            <a:pPr lvl="0"/>
            <a:r>
              <a:rPr lang="en-GB" sz="2000" b="1" dirty="0">
                <a:solidFill>
                  <a:srgbClr val="0070C0"/>
                </a:solidFill>
                <a:ea typeface="Comic Sans MS"/>
                <a:cs typeface="Monster Phonics Regular" panose="02000000000000000000" pitchFamily="50" charset="0"/>
                <a:sym typeface="Comic Sans MS"/>
              </a:rPr>
              <a:t>Above Expected</a:t>
            </a:r>
          </a:p>
          <a:p>
            <a:pPr lvl="0"/>
            <a:endParaRPr lang="en-GB" sz="2000" b="1" dirty="0">
              <a:solidFill>
                <a:srgbClr val="FF0000"/>
              </a:solidFill>
              <a:latin typeface="Monster Phonics Regular" panose="02000000000000000000" pitchFamily="50" charset="0"/>
              <a:ea typeface="Comic Sans MS"/>
              <a:cs typeface="Monster Phonics Regular" panose="02000000000000000000" pitchFamily="50" charset="0"/>
              <a:sym typeface="Comic Sans MS"/>
            </a:endParaRPr>
          </a:p>
          <a:p>
            <a:pPr marL="0" marR="0" lvl="0" indent="0" algn="l" rtl="0">
              <a:spcBef>
                <a:spcPts val="0"/>
              </a:spcBef>
              <a:spcAft>
                <a:spcPts val="0"/>
              </a:spcAft>
              <a:buNone/>
            </a:pPr>
            <a:endParaRPr lang="en-GB" sz="2000" dirty="0">
              <a:solidFill>
                <a:srgbClr val="000000"/>
              </a:solidFill>
              <a:latin typeface="Comic Sans MS"/>
              <a:ea typeface="Comic Sans MS"/>
              <a:cs typeface="Comic Sans MS"/>
              <a:sym typeface="Comic Sans MS"/>
            </a:endParaRPr>
          </a:p>
          <a:p>
            <a:pPr marL="0" marR="0" lvl="0" indent="0" algn="l" rtl="0">
              <a:spcBef>
                <a:spcPts val="0"/>
              </a:spcBef>
              <a:spcAft>
                <a:spcPts val="0"/>
              </a:spcAft>
              <a:buNone/>
            </a:pPr>
            <a:r>
              <a:rPr lang="en-GB" sz="2000" dirty="0">
                <a:solidFill>
                  <a:srgbClr val="000000"/>
                </a:solidFill>
                <a:latin typeface="Comic Sans MS"/>
                <a:ea typeface="Comic Sans MS"/>
                <a:cs typeface="Comic Sans MS"/>
                <a:sym typeface="Comic Sans MS"/>
              </a:rPr>
              <a:t>.  </a:t>
            </a:r>
            <a:r>
              <a:rPr lang="en-GB" sz="2000" dirty="0">
                <a:solidFill>
                  <a:srgbClr val="000000"/>
                </a:solidFill>
                <a:ea typeface="Comic Sans MS"/>
                <a:cs typeface="Comic Sans MS"/>
                <a:sym typeface="Comic Sans MS"/>
              </a:rPr>
              <a:t>This is a change from previous years and will be further</a:t>
            </a:r>
          </a:p>
          <a:p>
            <a:pPr marL="0" marR="0" lvl="0" indent="0" algn="l" rtl="0">
              <a:spcBef>
                <a:spcPts val="0"/>
              </a:spcBef>
              <a:spcAft>
                <a:spcPts val="0"/>
              </a:spcAft>
              <a:buNone/>
            </a:pPr>
            <a:r>
              <a:rPr lang="en-GB" sz="2000" dirty="0">
                <a:solidFill>
                  <a:srgbClr val="000000"/>
                </a:solidFill>
                <a:ea typeface="Comic Sans MS"/>
                <a:cs typeface="Comic Sans MS"/>
                <a:sym typeface="Comic Sans MS"/>
              </a:rPr>
              <a:t>explained during parents evenings. </a:t>
            </a:r>
          </a:p>
        </p:txBody>
      </p:sp>
      <p:sp>
        <p:nvSpPr>
          <p:cNvPr id="155" name="Google Shape;155;p3"/>
          <p:cNvSpPr/>
          <p:nvPr/>
        </p:nvSpPr>
        <p:spPr>
          <a:xfrm>
            <a:off x="1888965" y="439616"/>
            <a:ext cx="8754092"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800" b="1" i="0" u="none" strike="noStrike" dirty="0">
                <a:solidFill>
                  <a:srgbClr val="00CCFF"/>
                </a:solidFill>
                <a:latin typeface="Monster Phonics Regular" panose="02000000000000000000" pitchFamily="50" charset="0"/>
                <a:ea typeface="Times New Roman"/>
                <a:cs typeface="Monster Phonics Regular" panose="02000000000000000000" pitchFamily="50" charset="0"/>
                <a:sym typeface="Times New Roman"/>
              </a:rPr>
              <a:t>Curriculum – Assessment </a:t>
            </a:r>
            <a:endParaRPr sz="4800" dirty="0">
              <a:solidFill>
                <a:srgbClr val="00CCFF"/>
              </a:solidFill>
              <a:latin typeface="Monster Phonics Regular" panose="02000000000000000000" pitchFamily="50" charset="0"/>
              <a:ea typeface="Trebuchet MS"/>
              <a:cs typeface="Monster Phonics Regular" panose="02000000000000000000" pitchFamily="50" charset="0"/>
              <a:sym typeface="Trebuchet MS"/>
            </a:endParaRPr>
          </a:p>
        </p:txBody>
      </p:sp>
      <p:sp>
        <p:nvSpPr>
          <p:cNvPr id="4" name="Oval 3"/>
          <p:cNvSpPr/>
          <p:nvPr/>
        </p:nvSpPr>
        <p:spPr>
          <a:xfrm>
            <a:off x="11394830" y="298939"/>
            <a:ext cx="290147" cy="28135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a:extLst>
              <a:ext uri="{FF2B5EF4-FFF2-40B4-BE49-F238E27FC236}">
                <a16:creationId xmlns:a16="http://schemas.microsoft.com/office/drawing/2014/main" id="{0690F36B-7191-4B5D-B5D1-8D8684CFC9B7}"/>
              </a:ext>
            </a:extLst>
          </p:cNvPr>
          <p:cNvPicPr>
            <a:picLocks noChangeAspect="1"/>
          </p:cNvPicPr>
          <p:nvPr/>
        </p:nvPicPr>
        <p:blipFill>
          <a:blip r:embed="rId3"/>
          <a:stretch>
            <a:fillRect/>
          </a:stretch>
        </p:blipFill>
        <p:spPr>
          <a:xfrm>
            <a:off x="7944374" y="2196355"/>
            <a:ext cx="3996614" cy="4263169"/>
          </a:xfrm>
          <a:prstGeom prst="rect">
            <a:avLst/>
          </a:prstGeom>
        </p:spPr>
      </p:pic>
    </p:spTree>
    <p:extLst>
      <p:ext uri="{BB962C8B-B14F-4D97-AF65-F5344CB8AC3E}">
        <p14:creationId xmlns:p14="http://schemas.microsoft.com/office/powerpoint/2010/main" val="20814518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4"/>
          <p:cNvSpPr txBox="1"/>
          <p:nvPr/>
        </p:nvSpPr>
        <p:spPr>
          <a:xfrm>
            <a:off x="888642" y="991673"/>
            <a:ext cx="9040969"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000">
              <a:solidFill>
                <a:schemeClr val="dk1"/>
              </a:solidFill>
              <a:latin typeface="Comic Sans MS"/>
              <a:ea typeface="Comic Sans MS"/>
              <a:cs typeface="Comic Sans MS"/>
              <a:sym typeface="Comic Sans MS"/>
            </a:endParaRPr>
          </a:p>
        </p:txBody>
      </p:sp>
      <p:sp>
        <p:nvSpPr>
          <p:cNvPr id="6" name="Oval 5"/>
          <p:cNvSpPr/>
          <p:nvPr/>
        </p:nvSpPr>
        <p:spPr>
          <a:xfrm>
            <a:off x="11394830" y="298939"/>
            <a:ext cx="290147" cy="28135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854FF257-A7D2-447B-A103-C89509BF5970}"/>
              </a:ext>
            </a:extLst>
          </p:cNvPr>
          <p:cNvSpPr txBox="1"/>
          <p:nvPr/>
        </p:nvSpPr>
        <p:spPr>
          <a:xfrm>
            <a:off x="379914" y="1391783"/>
            <a:ext cx="11432172" cy="4893647"/>
          </a:xfrm>
          <a:prstGeom prst="rect">
            <a:avLst/>
          </a:prstGeom>
          <a:noFill/>
        </p:spPr>
        <p:txBody>
          <a:bodyPr wrap="square">
            <a:spAutoFit/>
          </a:bodyPr>
          <a:lstStyle/>
          <a:p>
            <a:r>
              <a:rPr lang="en-GB" sz="2400" dirty="0">
                <a:solidFill>
                  <a:srgbClr val="FF0000"/>
                </a:solidFill>
                <a:cs typeface="Monster Phonics Regular" panose="02000000000000000000" pitchFamily="50" charset="0"/>
              </a:rPr>
              <a:t>If your child is struggling to access the curriculum they will be assessed as ‘Well Below Expected’. </a:t>
            </a:r>
          </a:p>
          <a:p>
            <a:endParaRPr lang="en-GB" sz="2400" dirty="0">
              <a:cs typeface="Monster Phonics Regular" panose="02000000000000000000" pitchFamily="50" charset="0"/>
            </a:endParaRPr>
          </a:p>
          <a:p>
            <a:r>
              <a:rPr lang="en-GB" sz="2400" dirty="0">
                <a:solidFill>
                  <a:srgbClr val="FF6600"/>
                </a:solidFill>
                <a:cs typeface="Monster Phonics Regular" panose="02000000000000000000" pitchFamily="50" charset="0"/>
              </a:rPr>
              <a:t>If there are several gaps in your child’s learning and they need support to work independently they will be assessed as ‘Below Expected’.</a:t>
            </a:r>
          </a:p>
          <a:p>
            <a:endParaRPr lang="en-GB" sz="2400" dirty="0">
              <a:solidFill>
                <a:srgbClr val="CC9900"/>
              </a:solidFill>
              <a:cs typeface="Monster Phonics Regular" panose="02000000000000000000" pitchFamily="50" charset="0"/>
            </a:endParaRPr>
          </a:p>
          <a:p>
            <a:r>
              <a:rPr lang="en-GB" sz="2400" dirty="0">
                <a:solidFill>
                  <a:srgbClr val="CC9900"/>
                </a:solidFill>
                <a:cs typeface="Monster Phonics Regular" panose="02000000000000000000" pitchFamily="50" charset="0"/>
              </a:rPr>
              <a:t>If there are a few gaps in your child’s learning and they need support they will be assessed as ‘Just Below Expected’. </a:t>
            </a:r>
          </a:p>
          <a:p>
            <a:endParaRPr lang="en-GB" sz="2400" dirty="0">
              <a:solidFill>
                <a:srgbClr val="00B050"/>
              </a:solidFill>
              <a:cs typeface="Monster Phonics Regular" panose="02000000000000000000" pitchFamily="50" charset="0"/>
            </a:endParaRPr>
          </a:p>
          <a:p>
            <a:r>
              <a:rPr lang="en-GB" sz="2400" dirty="0">
                <a:solidFill>
                  <a:srgbClr val="007434"/>
                </a:solidFill>
                <a:cs typeface="Monster Phonics Regular" panose="02000000000000000000" pitchFamily="50" charset="0"/>
              </a:rPr>
              <a:t>If your child is meeting the objectives taught they will be assessed as ‘OnTrack-Expected’.</a:t>
            </a:r>
          </a:p>
          <a:p>
            <a:endParaRPr lang="en-GB" sz="2400" dirty="0">
              <a:solidFill>
                <a:srgbClr val="00B050"/>
              </a:solidFill>
              <a:cs typeface="Monster Phonics Regular" panose="02000000000000000000" pitchFamily="50" charset="0"/>
            </a:endParaRPr>
          </a:p>
          <a:p>
            <a:r>
              <a:rPr lang="en-GB" sz="2400" dirty="0">
                <a:solidFill>
                  <a:srgbClr val="0070C0"/>
                </a:solidFill>
                <a:cs typeface="Monster Phonics Regular" panose="02000000000000000000" pitchFamily="50" charset="0"/>
              </a:rPr>
              <a:t>If they are working above national expectations your child will be assessed as ‘Above Expected’.</a:t>
            </a:r>
          </a:p>
        </p:txBody>
      </p:sp>
      <p:pic>
        <p:nvPicPr>
          <p:cNvPr id="5" name="Picture 4">
            <a:extLst>
              <a:ext uri="{FF2B5EF4-FFF2-40B4-BE49-F238E27FC236}">
                <a16:creationId xmlns:a16="http://schemas.microsoft.com/office/drawing/2014/main" id="{4BE8DD6A-D0E6-4A95-BD77-64314CEE1242}"/>
              </a:ext>
            </a:extLst>
          </p:cNvPr>
          <p:cNvPicPr>
            <a:picLocks noChangeAspect="1"/>
          </p:cNvPicPr>
          <p:nvPr/>
        </p:nvPicPr>
        <p:blipFill>
          <a:blip r:embed="rId3"/>
          <a:stretch>
            <a:fillRect/>
          </a:stretch>
        </p:blipFill>
        <p:spPr>
          <a:xfrm>
            <a:off x="1732919" y="105416"/>
            <a:ext cx="7352413" cy="1286367"/>
          </a:xfrm>
          <a:prstGeom prst="rect">
            <a:avLst/>
          </a:prstGeom>
        </p:spPr>
      </p:pic>
    </p:spTree>
    <p:extLst>
      <p:ext uri="{BB962C8B-B14F-4D97-AF65-F5344CB8AC3E}">
        <p14:creationId xmlns:p14="http://schemas.microsoft.com/office/powerpoint/2010/main" val="39263609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a:t>
            </a:r>
          </a:p>
        </p:txBody>
      </p:sp>
      <p:pic>
        <p:nvPicPr>
          <p:cNvPr id="1026"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9303" y="1728632"/>
            <a:ext cx="4312730" cy="4312730"/>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2.jpg" descr="St Lawrence Catholic Primary School (@school_lawrence) | Twitter"/>
          <p:cNvPicPr/>
          <p:nvPr/>
        </p:nvPicPr>
        <p:blipFill>
          <a:blip r:embed="rId3"/>
          <a:srcRect/>
          <a:stretch>
            <a:fillRect/>
          </a:stretch>
        </p:blipFill>
        <p:spPr>
          <a:xfrm>
            <a:off x="10930209" y="181655"/>
            <a:ext cx="1095375" cy="1095375"/>
          </a:xfrm>
          <a:prstGeom prst="rect">
            <a:avLst/>
          </a:prstGeom>
          <a:ln/>
        </p:spPr>
      </p:pic>
    </p:spTree>
    <p:extLst>
      <p:ext uri="{BB962C8B-B14F-4D97-AF65-F5344CB8AC3E}">
        <p14:creationId xmlns:p14="http://schemas.microsoft.com/office/powerpoint/2010/main" val="5200192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177</TotalTime>
  <Words>878</Words>
  <Application>Microsoft Office PowerPoint</Application>
  <PresentationFormat>Widescreen</PresentationFormat>
  <Paragraphs>86</Paragraphs>
  <Slides>13</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13</vt:i4>
      </vt:variant>
    </vt:vector>
  </HeadingPairs>
  <TitlesOfParts>
    <vt:vector size="22" baseType="lpstr">
      <vt:lpstr>Arial</vt:lpstr>
      <vt:lpstr>Calibri</vt:lpstr>
      <vt:lpstr>Comic Sans MS</vt:lpstr>
      <vt:lpstr>Monster Phonics Regular</vt:lpstr>
      <vt:lpstr>Times New Roman</vt:lpstr>
      <vt:lpstr>Trebuchet MS</vt:lpstr>
      <vt:lpstr>Wingdings</vt:lpstr>
      <vt:lpstr>Wingdings 3</vt:lpstr>
      <vt:lpstr>Facet</vt:lpstr>
      <vt:lpstr>Year 4  Information Meeting</vt:lpstr>
      <vt:lpstr>St. Lawrence School Prayer</vt:lpstr>
      <vt:lpstr>The Year 4 Team</vt:lpstr>
      <vt:lpstr>School life </vt:lpstr>
      <vt:lpstr>Behaviour</vt:lpstr>
      <vt:lpstr>Contacting School</vt:lpstr>
      <vt:lpstr>Wider Curriculum in Year 4 – Autumn Term</vt:lpstr>
      <vt:lpstr>Homework </vt:lpstr>
      <vt:lpstr>Homework </vt:lpstr>
      <vt:lpstr>Homework Queries</vt:lpstr>
      <vt:lpstr>PowerPoint Presentation</vt:lpstr>
      <vt:lpstr>PowerPoint Presentation</vt:lpstr>
      <vt:lpstr>Any questions?</vt:lpstr>
    </vt:vector>
  </TitlesOfParts>
  <Company>St. Lawrence RC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Information Meeting</dc:title>
  <dc:creator>Jessica Gunning</dc:creator>
  <cp:lastModifiedBy>Rose Scully</cp:lastModifiedBy>
  <cp:revision>38</cp:revision>
  <dcterms:created xsi:type="dcterms:W3CDTF">2022-09-18T14:39:25Z</dcterms:created>
  <dcterms:modified xsi:type="dcterms:W3CDTF">2025-09-16T11:03:33Z</dcterms:modified>
</cp:coreProperties>
</file>